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5"/>
  </p:notesMasterIdLst>
  <p:sldIdLst>
    <p:sldId id="256" r:id="rId2"/>
    <p:sldId id="258" r:id="rId3"/>
    <p:sldId id="259" r:id="rId4"/>
    <p:sldId id="267" r:id="rId5"/>
    <p:sldId id="260" r:id="rId6"/>
    <p:sldId id="287" r:id="rId7"/>
    <p:sldId id="285" r:id="rId8"/>
    <p:sldId id="284" r:id="rId9"/>
    <p:sldId id="286" r:id="rId10"/>
    <p:sldId id="276" r:id="rId11"/>
    <p:sldId id="277" r:id="rId12"/>
    <p:sldId id="279" r:id="rId13"/>
    <p:sldId id="289" r:id="rId1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Permanent Marker" panose="020B0604020202020204" charset="0"/>
      <p:regular r:id="rId20"/>
    </p:embeddedFont>
    <p:embeddedFont>
      <p:font typeface="Source Sans Pro" panose="020B0604020202020204" charset="0"/>
      <p:regular r:id="rId21"/>
      <p:bold r:id="rId22"/>
      <p:italic r:id="rId23"/>
      <p:boldItalic r:id="rId24"/>
    </p:embeddedFon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CC66"/>
    <a:srgbClr val="44808C"/>
    <a:srgbClr val="0033CC"/>
    <a:srgbClr val="99CCFF"/>
    <a:srgbClr val="25E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9FE188-50BF-4D51-A6C7-02464757E8EB}">
  <a:tblStyle styleId="{1B9FE188-50BF-4D51-A6C7-02464757E8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93" d="100"/>
          <a:sy n="93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5988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70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6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313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174cd33_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7174cd33_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82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93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75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03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71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92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197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06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70680025_20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70680025_20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82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804800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82201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89275" y="1200150"/>
            <a:ext cx="26319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3256047" y="1200150"/>
            <a:ext cx="26319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6022819" y="1200150"/>
            <a:ext cx="26319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riángulo rectángulo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1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  <a:cs typeface="+mn-cs"/>
              </a:endParaRPr>
            </a:p>
          </p:txBody>
        </p:sp>
        <p:sp>
          <p:nvSpPr>
            <p:cNvPr id="7" name="18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  <a:cs typeface="+mn-cs"/>
              </a:endParaRPr>
            </a:p>
          </p:txBody>
        </p:sp>
        <p:sp>
          <p:nvSpPr>
            <p:cNvPr id="8" name="19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cxnSp>
          <p:nvCxnSpPr>
            <p:cNvPr id="10" name="20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8093179-8A8A-4798-89BC-1CC9C41A5C4A}" type="datetimeFigureOut">
              <a:rPr lang="es-ES"/>
              <a:pPr>
                <a:defRPr/>
              </a:pPr>
              <a:t>06/11/2019</a:t>
            </a:fld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C8C148-5214-482B-814A-B614E636958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725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ed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red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ue">
  <p:cSld name="TITLE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yellow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1" name="Google Shape;31;p8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5" name="Google Shape;35;p9"/>
          <p:cNvSpPr txBox="1"/>
          <p:nvPr/>
        </p:nvSpPr>
        <p:spPr>
          <a:xfrm>
            <a:off x="3593400" y="99212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Departamento de</a:t>
            </a:r>
            <a:br>
              <a:rPr lang="en" dirty="0"/>
            </a:br>
            <a:r>
              <a:rPr lang="en" dirty="0"/>
              <a:t>In</a:t>
            </a:r>
            <a:r>
              <a:rPr lang="es-ES" dirty="0"/>
              <a:t>novación educativa</a:t>
            </a:r>
            <a:endParaRPr dirty="0"/>
          </a:p>
        </p:txBody>
      </p:sp>
      <p:sp>
        <p:nvSpPr>
          <p:cNvPr id="2" name="CuadroTexto 1"/>
          <p:cNvSpPr txBox="1"/>
          <p:nvPr/>
        </p:nvSpPr>
        <p:spPr>
          <a:xfrm>
            <a:off x="1972638" y="1027415"/>
            <a:ext cx="503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Permanent Marker" panose="020B0604020202020204" charset="0"/>
              </a:rPr>
              <a:t>ESCUELA MUNICIPAL DE MÚSICA, DANZA Y TEATRO</a:t>
            </a:r>
          </a:p>
          <a:p>
            <a:pPr algn="ctr"/>
            <a:r>
              <a:rPr lang="es-ES" b="1" dirty="0" smtClean="0">
                <a:solidFill>
                  <a:schemeClr val="tx2"/>
                </a:solidFill>
                <a:latin typeface="Permanent Marker" panose="020B0604020202020204" charset="0"/>
              </a:rPr>
              <a:t>VELILLA DE SAN ANTONIO</a:t>
            </a:r>
            <a:endParaRPr lang="es-ES" b="1" dirty="0">
              <a:solidFill>
                <a:schemeClr val="tx2"/>
              </a:solidFill>
              <a:latin typeface="Permanent Marker" panose="020B060402020202020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10" y="3592791"/>
            <a:ext cx="881143" cy="9911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body" idx="4294967295"/>
          </p:nvPr>
        </p:nvSpPr>
        <p:spPr>
          <a:xfrm>
            <a:off x="867375" y="839006"/>
            <a:ext cx="3691800" cy="33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Nº </a:t>
            </a:r>
            <a:r>
              <a:rPr lang="es-ES" dirty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de </a:t>
            </a:r>
            <a:r>
              <a:rPr lang="es-ES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teléfono ASESORAMIENTO</a:t>
            </a:r>
            <a:endParaRPr sz="2400" dirty="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indent="0">
              <a:buNone/>
            </a:pPr>
            <a:r>
              <a:rPr lang="es-ES" dirty="0">
                <a:solidFill>
                  <a:srgbClr val="FFFFFF"/>
                </a:solidFill>
              </a:rPr>
              <a:t>680 57 64 99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55" name="Google Shape;255;p37"/>
          <p:cNvSpPr/>
          <p:nvPr/>
        </p:nvSpPr>
        <p:spPr>
          <a:xfrm>
            <a:off x="55647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56" name="Google Shape;256;p37"/>
          <p:cNvGrpSpPr/>
          <p:nvPr/>
        </p:nvGrpSpPr>
        <p:grpSpPr>
          <a:xfrm>
            <a:off x="5505600" y="373572"/>
            <a:ext cx="2119546" cy="4396359"/>
            <a:chOff x="2547150" y="238125"/>
            <a:chExt cx="2525675" cy="5238750"/>
          </a:xfrm>
        </p:grpSpPr>
        <p:sp>
          <p:nvSpPr>
            <p:cNvPr id="257" name="Google Shape;257;p37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45" y="4191856"/>
            <a:ext cx="750716" cy="6770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50" y="4124119"/>
            <a:ext cx="662149" cy="7448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body" idx="4294967295"/>
          </p:nvPr>
        </p:nvSpPr>
        <p:spPr>
          <a:xfrm>
            <a:off x="867375" y="839006"/>
            <a:ext cx="3691800" cy="33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 dirty="0" smtClean="0">
                <a:solidFill>
                  <a:srgbClr val="FFFFFF"/>
                </a:solidFill>
              </a:rPr>
              <a:t>Dentro de la página web municipal y de sus redes sociales publicaremos enlaces de artículos e información de interés 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66" name="Google Shape;266;p38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67" name="Google Shape;267;p38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68" name="Google Shape;268;p38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69" name="Google Shape;269;p38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33" y="4421236"/>
            <a:ext cx="750716" cy="6770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28" y="4344437"/>
            <a:ext cx="662149" cy="7448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ctrTitle" idx="4294967295"/>
          </p:nvPr>
        </p:nvSpPr>
        <p:spPr>
          <a:xfrm>
            <a:off x="1275150" y="0"/>
            <a:ext cx="6593700" cy="12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¡gracias!</a:t>
            </a:r>
            <a:endParaRPr sz="3600" dirty="0"/>
          </a:p>
        </p:txBody>
      </p:sp>
      <p:sp>
        <p:nvSpPr>
          <p:cNvPr id="286" name="Google Shape;286;p40"/>
          <p:cNvSpPr txBox="1">
            <a:spLocks noGrp="1"/>
          </p:cNvSpPr>
          <p:nvPr>
            <p:ph type="subTitle" idx="4294967295"/>
          </p:nvPr>
        </p:nvSpPr>
        <p:spPr>
          <a:xfrm>
            <a:off x="2694975" y="1392691"/>
            <a:ext cx="3754050" cy="25834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Preguntas y sugerencias</a:t>
            </a:r>
            <a:endParaRPr sz="3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45" y="4191856"/>
            <a:ext cx="750716" cy="6770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50" y="4124119"/>
            <a:ext cx="662149" cy="7448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logomarca_negro_transpa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73881"/>
            <a:ext cx="9715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n 1" descr="http://fundacionyehudimenuhin.org/wp-content/themes/modernize/images/default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91" y="4137422"/>
            <a:ext cx="11858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6 Rectángulo"/>
          <p:cNvSpPr>
            <a:spLocks noChangeArrowheads="1"/>
          </p:cNvSpPr>
          <p:nvPr/>
        </p:nvSpPr>
        <p:spPr bwMode="auto">
          <a:xfrm>
            <a:off x="1785938" y="696516"/>
            <a:ext cx="5572125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es-ES" altLang="es-ES" sz="2400" b="1" i="1">
                <a:latin typeface="Arial Black" panose="020B0A04020102020204" pitchFamily="34" charset="0"/>
              </a:rPr>
              <a:t>     ARTE POR LA CONVIVENCIA </a:t>
            </a:r>
          </a:p>
          <a:p>
            <a:pPr algn="ctr"/>
            <a:endParaRPr lang="es-ES" altLang="es-ES" sz="1050" b="1" i="1">
              <a:latin typeface="Arial Black" panose="020B0A04020102020204" pitchFamily="34" charset="0"/>
            </a:endParaRPr>
          </a:p>
          <a:p>
            <a:pPr algn="ctr"/>
            <a:endParaRPr lang="es-ES" altLang="es-ES" sz="1050" b="1" i="1">
              <a:latin typeface="Arial Black" panose="020B0A04020102020204" pitchFamily="34" charset="0"/>
            </a:endParaRPr>
          </a:p>
          <a:p>
            <a:pPr algn="ctr"/>
            <a:endParaRPr lang="es-ES" altLang="es-ES" sz="1050" b="1" i="1">
              <a:latin typeface="Arial Black" panose="020B0A04020102020204" pitchFamily="34" charset="0"/>
            </a:endParaRPr>
          </a:p>
          <a:p>
            <a:pPr algn="ctr"/>
            <a:r>
              <a:rPr lang="es-ES" altLang="es-ES" sz="1050" b="1" i="1">
                <a:latin typeface="Arial Black" panose="020B0A04020102020204" pitchFamily="34" charset="0"/>
              </a:rPr>
              <a:t>CONCIERTOS PEDAGÓGICOS</a:t>
            </a:r>
          </a:p>
          <a:p>
            <a:pPr algn="ctr"/>
            <a:r>
              <a:rPr lang="es-ES" altLang="es-ES" sz="1050" b="1" i="1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s-ES" altLang="es-ES" sz="1050" b="1" i="1">
                <a:latin typeface="Arial Black" panose="020B0A04020102020204" pitchFamily="34" charset="0"/>
              </a:rPr>
              <a:t>ACTIVIDADES COMPLEMENTARIAS </a:t>
            </a:r>
          </a:p>
          <a:p>
            <a:pPr algn="ctr"/>
            <a:r>
              <a:rPr lang="es-ES" altLang="es-ES" sz="1050" b="1" i="1">
                <a:latin typeface="Arial Black" panose="020B0A04020102020204" pitchFamily="34" charset="0"/>
              </a:rPr>
              <a:t>pintura&amp;música  </a:t>
            </a:r>
          </a:p>
          <a:p>
            <a:pPr algn="ctr"/>
            <a:r>
              <a:rPr lang="es-ES" altLang="es-ES" sz="1050" b="1" i="1">
                <a:latin typeface="Arial Black" panose="020B0A04020102020204" pitchFamily="34" charset="0"/>
              </a:rPr>
              <a:t>Coro de tradiciones (abuelos y nietos)</a:t>
            </a:r>
          </a:p>
          <a:p>
            <a:pPr algn="ctr"/>
            <a:r>
              <a:rPr lang="es-ES" altLang="es-ES" sz="1050" b="1" i="1">
                <a:latin typeface="Arial Black" panose="020B0A04020102020204" pitchFamily="34" charset="0"/>
              </a:rPr>
              <a:t>Talleres MUSE </a:t>
            </a:r>
          </a:p>
          <a:p>
            <a:pPr algn="ctr"/>
            <a:endParaRPr lang="es-ES" altLang="es-ES" sz="1050" b="1" i="1">
              <a:latin typeface="Arial Black" panose="020B0A04020102020204" pitchFamily="34" charset="0"/>
            </a:endParaRPr>
          </a:p>
          <a:p>
            <a:pPr algn="ctr"/>
            <a:r>
              <a:rPr lang="es-ES" altLang="es-ES" sz="1050" b="1" i="1">
                <a:latin typeface="Arial Black" panose="020B0A04020102020204" pitchFamily="34" charset="0"/>
              </a:rPr>
              <a:t>BANDA SINFÓNICA “ PANTUEÑA”</a:t>
            </a:r>
            <a:endParaRPr lang="es-ES" altLang="es-ES" sz="1050">
              <a:latin typeface="Arial Black" panose="020B0A04020102020204" pitchFamily="34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79" y="4169569"/>
            <a:ext cx="1007269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98" y="4006454"/>
            <a:ext cx="540544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4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ctrTitle" idx="4294967295"/>
          </p:nvPr>
        </p:nvSpPr>
        <p:spPr>
          <a:xfrm>
            <a:off x="1275150" y="0"/>
            <a:ext cx="6593700" cy="12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¡hola!</a:t>
            </a:r>
            <a:endParaRPr sz="3600" dirty="0"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4294967295"/>
          </p:nvPr>
        </p:nvSpPr>
        <p:spPr>
          <a:xfrm>
            <a:off x="1275150" y="1057142"/>
            <a:ext cx="6593700" cy="2692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soy</a:t>
            </a:r>
            <a:endParaRPr b="1" dirty="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FFFFFF"/>
                </a:solidFill>
              </a:rPr>
              <a:t>Isabel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FFFFFF"/>
                </a:solidFill>
              </a:rPr>
              <a:t>Cardona</a:t>
            </a:r>
            <a:endParaRPr sz="5000" b="1" dirty="0">
              <a:solidFill>
                <a:srgbClr val="FFFF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75299" y="4191856"/>
            <a:ext cx="39934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Directora Pedagógica Escuela Municipal de Música, Danza y Teatro</a:t>
            </a:r>
          </a:p>
          <a:p>
            <a:pPr algn="ctr"/>
            <a:r>
              <a:rPr 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Velilla de San Antonio</a:t>
            </a:r>
            <a:endParaRPr lang="es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45" y="4191856"/>
            <a:ext cx="750716" cy="6770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50" y="4124119"/>
            <a:ext cx="662149" cy="7448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xfrm>
            <a:off x="1680590" y="1777310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</a:t>
            </a:r>
            <a:r>
              <a:rPr lang="es-ES" dirty="0"/>
              <a:t>por </a:t>
            </a:r>
            <a:r>
              <a:rPr lang="en" dirty="0"/>
              <a:t>qué el nuevo proyecto?</a:t>
            </a:r>
            <a:endParaRPr dirty="0"/>
          </a:p>
        </p:txBody>
      </p:sp>
      <p:sp>
        <p:nvSpPr>
          <p:cNvPr id="7" name="Google Shape;97;p21">
            <a:extLst>
              <a:ext uri="{FF2B5EF4-FFF2-40B4-BE49-F238E27FC236}">
                <a16:creationId xmlns:a16="http://schemas.microsoft.com/office/drawing/2014/main" xmlns="" id="{258EA6E1-BB01-4370-AD2B-61CCEE8007AB}"/>
              </a:ext>
            </a:extLst>
          </p:cNvPr>
          <p:cNvSpPr txBox="1">
            <a:spLocks/>
          </p:cNvSpPr>
          <p:nvPr/>
        </p:nvSpPr>
        <p:spPr>
          <a:xfrm>
            <a:off x="902930" y="3769317"/>
            <a:ext cx="7816416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s-ES" sz="1100" dirty="0"/>
              <a:t>Innovación es todo cambio (no solo tecnológico) basado en conocimiento (no solo científico) que genera valor (no solo económico</a:t>
            </a:r>
            <a:r>
              <a:rPr lang="es-ES" sz="1100" dirty="0" smtClean="0"/>
              <a:t>)</a:t>
            </a:r>
            <a:endParaRPr lang="es-ES" sz="1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45" y="4191856"/>
            <a:ext cx="750716" cy="6770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50" y="4124119"/>
            <a:ext cx="662149" cy="7448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/>
          <p:nvPr/>
        </p:nvSpPr>
        <p:spPr>
          <a:xfrm>
            <a:off x="200985" y="1435338"/>
            <a:ext cx="2367481" cy="2272823"/>
          </a:xfrm>
          <a:prstGeom prst="ellipse">
            <a:avLst/>
          </a:prstGeom>
          <a:solidFill>
            <a:srgbClr val="0198AD">
              <a:alpha val="26150"/>
            </a:srgbClr>
          </a:solidFill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Participación familias</a:t>
            </a:r>
            <a:endParaRPr sz="1800" dirty="0">
              <a:solidFill>
                <a:srgbClr val="FFFFFF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Google Shape;151;p28">
            <a:extLst>
              <a:ext uri="{FF2B5EF4-FFF2-40B4-BE49-F238E27FC236}">
                <a16:creationId xmlns:a16="http://schemas.microsoft.com/office/drawing/2014/main" xmlns="" id="{4009584D-A3B4-40B2-B3D6-8C097211F009}"/>
              </a:ext>
            </a:extLst>
          </p:cNvPr>
          <p:cNvSpPr/>
          <p:nvPr/>
        </p:nvSpPr>
        <p:spPr>
          <a:xfrm>
            <a:off x="2350076" y="1452804"/>
            <a:ext cx="2367481" cy="2272823"/>
          </a:xfrm>
          <a:prstGeom prst="ellipse">
            <a:avLst/>
          </a:prstGeom>
          <a:solidFill>
            <a:srgbClr val="0198AD">
              <a:alpha val="26150"/>
            </a:srgbClr>
          </a:solidFill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Nueva educación</a:t>
            </a:r>
            <a:endParaRPr sz="1800" dirty="0">
              <a:solidFill>
                <a:srgbClr val="FFFFFF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Google Shape;151;p28">
            <a:extLst>
              <a:ext uri="{FF2B5EF4-FFF2-40B4-BE49-F238E27FC236}">
                <a16:creationId xmlns:a16="http://schemas.microsoft.com/office/drawing/2014/main" xmlns="" id="{860FFFCE-FC8A-4D3F-99FF-11FC174E0618}"/>
              </a:ext>
            </a:extLst>
          </p:cNvPr>
          <p:cNvSpPr/>
          <p:nvPr/>
        </p:nvSpPr>
        <p:spPr>
          <a:xfrm>
            <a:off x="6598857" y="1444070"/>
            <a:ext cx="2363623" cy="2255357"/>
          </a:xfrm>
          <a:prstGeom prst="ellipse">
            <a:avLst/>
          </a:prstGeom>
          <a:solidFill>
            <a:srgbClr val="0198AD">
              <a:alpha val="26150"/>
            </a:srgbClr>
          </a:solidFill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Identifica</a:t>
            </a:r>
            <a:r>
              <a:rPr lang="es-ES" sz="18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r talento</a:t>
            </a:r>
            <a:endParaRPr sz="1800" dirty="0">
              <a:solidFill>
                <a:srgbClr val="FFFFFF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Google Shape;151;p28">
            <a:extLst>
              <a:ext uri="{FF2B5EF4-FFF2-40B4-BE49-F238E27FC236}">
                <a16:creationId xmlns:a16="http://schemas.microsoft.com/office/drawing/2014/main" xmlns="" id="{C3FB5BFF-C440-48EC-B5DF-1C0EC1D1CB31}"/>
              </a:ext>
            </a:extLst>
          </p:cNvPr>
          <p:cNvSpPr/>
          <p:nvPr/>
        </p:nvSpPr>
        <p:spPr>
          <a:xfrm>
            <a:off x="4449766" y="1435338"/>
            <a:ext cx="2363623" cy="2290289"/>
          </a:xfrm>
          <a:prstGeom prst="ellipse">
            <a:avLst/>
          </a:prstGeom>
          <a:solidFill>
            <a:srgbClr val="0198AD">
              <a:alpha val="26150"/>
            </a:srgbClr>
          </a:solidFill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Asesor</a:t>
            </a:r>
            <a:r>
              <a:rPr lang="es-ES" sz="18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ar familias y profesores</a:t>
            </a:r>
            <a:endParaRPr sz="1800" dirty="0">
              <a:solidFill>
                <a:srgbClr val="FFFFFF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Google Shape;344;p43">
            <a:extLst>
              <a:ext uri="{FF2B5EF4-FFF2-40B4-BE49-F238E27FC236}">
                <a16:creationId xmlns:a16="http://schemas.microsoft.com/office/drawing/2014/main" xmlns="" id="{D2B51377-163F-450E-990D-130E6D9AE6D0}"/>
              </a:ext>
            </a:extLst>
          </p:cNvPr>
          <p:cNvSpPr/>
          <p:nvPr/>
        </p:nvSpPr>
        <p:spPr>
          <a:xfrm>
            <a:off x="1141686" y="2885196"/>
            <a:ext cx="231906" cy="538274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44;p43">
            <a:extLst>
              <a:ext uri="{FF2B5EF4-FFF2-40B4-BE49-F238E27FC236}">
                <a16:creationId xmlns:a16="http://schemas.microsoft.com/office/drawing/2014/main" xmlns="" id="{67F81E86-04C7-47AD-BD6C-B254EAEC365C}"/>
              </a:ext>
            </a:extLst>
          </p:cNvPr>
          <p:cNvSpPr/>
          <p:nvPr/>
        </p:nvSpPr>
        <p:spPr>
          <a:xfrm>
            <a:off x="1416590" y="3129746"/>
            <a:ext cx="186685" cy="293724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345;p43">
            <a:extLst>
              <a:ext uri="{FF2B5EF4-FFF2-40B4-BE49-F238E27FC236}">
                <a16:creationId xmlns:a16="http://schemas.microsoft.com/office/drawing/2014/main" xmlns="" id="{EB2A0DEE-9C03-4733-BE59-7021EDE6F007}"/>
              </a:ext>
            </a:extLst>
          </p:cNvPr>
          <p:cNvSpPr/>
          <p:nvPr/>
        </p:nvSpPr>
        <p:spPr>
          <a:xfrm>
            <a:off x="1652548" y="2953521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45;p43">
            <a:extLst>
              <a:ext uri="{FF2B5EF4-FFF2-40B4-BE49-F238E27FC236}">
                <a16:creationId xmlns:a16="http://schemas.microsoft.com/office/drawing/2014/main" xmlns="" id="{459E850F-9AD5-4E47-AF23-49662B978DCE}"/>
              </a:ext>
            </a:extLst>
          </p:cNvPr>
          <p:cNvSpPr/>
          <p:nvPr/>
        </p:nvSpPr>
        <p:spPr>
          <a:xfrm>
            <a:off x="919917" y="3034335"/>
            <a:ext cx="178771" cy="373453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341;p43">
            <a:extLst>
              <a:ext uri="{FF2B5EF4-FFF2-40B4-BE49-F238E27FC236}">
                <a16:creationId xmlns:a16="http://schemas.microsoft.com/office/drawing/2014/main" xmlns="" id="{BFB7BF69-D202-4DDD-A5EC-01166341C6C6}"/>
              </a:ext>
            </a:extLst>
          </p:cNvPr>
          <p:cNvSpPr/>
          <p:nvPr/>
        </p:nvSpPr>
        <p:spPr>
          <a:xfrm>
            <a:off x="3349304" y="3167921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349;p43">
            <a:extLst>
              <a:ext uri="{FF2B5EF4-FFF2-40B4-BE49-F238E27FC236}">
                <a16:creationId xmlns:a16="http://schemas.microsoft.com/office/drawing/2014/main" xmlns="" id="{F6C27431-BAF1-4EC3-89B2-FA093C1FFD28}"/>
              </a:ext>
            </a:extLst>
          </p:cNvPr>
          <p:cNvSpPr/>
          <p:nvPr/>
        </p:nvSpPr>
        <p:spPr>
          <a:xfrm>
            <a:off x="3625525" y="2882650"/>
            <a:ext cx="312229" cy="338411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316;p43">
            <a:extLst>
              <a:ext uri="{FF2B5EF4-FFF2-40B4-BE49-F238E27FC236}">
                <a16:creationId xmlns:a16="http://schemas.microsoft.com/office/drawing/2014/main" xmlns="" id="{DCE65845-2677-4367-B72F-97CB7195B275}"/>
              </a:ext>
            </a:extLst>
          </p:cNvPr>
          <p:cNvSpPr/>
          <p:nvPr/>
        </p:nvSpPr>
        <p:spPr>
          <a:xfrm>
            <a:off x="5424125" y="3044363"/>
            <a:ext cx="423940" cy="531091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70;p43">
            <a:extLst>
              <a:ext uri="{FF2B5EF4-FFF2-40B4-BE49-F238E27FC236}">
                <a16:creationId xmlns:a16="http://schemas.microsoft.com/office/drawing/2014/main" xmlns="" id="{76FFDC77-5131-42EB-B993-AA788B8409BB}"/>
              </a:ext>
            </a:extLst>
          </p:cNvPr>
          <p:cNvSpPr/>
          <p:nvPr/>
        </p:nvSpPr>
        <p:spPr>
          <a:xfrm>
            <a:off x="7564181" y="3117392"/>
            <a:ext cx="436679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284" y="4398670"/>
            <a:ext cx="750716" cy="67709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5" y="4364801"/>
            <a:ext cx="662149" cy="7448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Dime y lo olvido, enséñame y lo recuerdo,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involúcrame y lo aprendo.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/>
              <a:t>B. Franklin</a:t>
            </a:r>
            <a:endParaRPr i="0" dirty="0"/>
          </a:p>
        </p:txBody>
      </p:sp>
      <p:sp>
        <p:nvSpPr>
          <p:cNvPr id="5" name="Google Shape;82;p19">
            <a:extLst>
              <a:ext uri="{FF2B5EF4-FFF2-40B4-BE49-F238E27FC236}">
                <a16:creationId xmlns:a16="http://schemas.microsoft.com/office/drawing/2014/main" xmlns="" id="{22E161CD-D58F-49A6-97F8-C3D68788CB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64866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 dirty="0"/>
              <a:t>Participación de las familias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00" y="4191856"/>
            <a:ext cx="750716" cy="6770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50" y="4124119"/>
            <a:ext cx="662149" cy="7448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8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NUEVA EDUCACIÓN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1D2D1B1-670B-48F2-9DA6-00D2C4C63296}"/>
              </a:ext>
            </a:extLst>
          </p:cNvPr>
          <p:cNvSpPr txBox="1"/>
          <p:nvPr/>
        </p:nvSpPr>
        <p:spPr>
          <a:xfrm>
            <a:off x="3305394" y="1273818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latin typeface="Century Gothic" panose="020B0502020202020204" pitchFamily="34" charset="0"/>
              </a:rPr>
              <a:t>¿Cómo enseñamos?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xmlns="" id="{3B3A8F1C-9CC1-4553-AAEF-0265492DFCFF}"/>
              </a:ext>
            </a:extLst>
          </p:cNvPr>
          <p:cNvSpPr/>
          <p:nvPr/>
        </p:nvSpPr>
        <p:spPr>
          <a:xfrm>
            <a:off x="3902148" y="2082190"/>
            <a:ext cx="1339702" cy="971564"/>
          </a:xfrm>
          <a:custGeom>
            <a:avLst/>
            <a:gdLst>
              <a:gd name="connsiteX0" fmla="*/ 0 w 1339702"/>
              <a:gd name="connsiteY0" fmla="*/ 485782 h 971564"/>
              <a:gd name="connsiteX1" fmla="*/ 217970 w 1339702"/>
              <a:gd name="connsiteY1" fmla="*/ 485782 h 971564"/>
              <a:gd name="connsiteX2" fmla="*/ 217970 w 1339702"/>
              <a:gd name="connsiteY2" fmla="*/ 0 h 971564"/>
              <a:gd name="connsiteX3" fmla="*/ 651776 w 1339702"/>
              <a:gd name="connsiteY3" fmla="*/ 0 h 971564"/>
              <a:gd name="connsiteX4" fmla="*/ 1121732 w 1339702"/>
              <a:gd name="connsiteY4" fmla="*/ 0 h 971564"/>
              <a:gd name="connsiteX5" fmla="*/ 1121732 w 1339702"/>
              <a:gd name="connsiteY5" fmla="*/ 485782 h 971564"/>
              <a:gd name="connsiteX6" fmla="*/ 1339702 w 1339702"/>
              <a:gd name="connsiteY6" fmla="*/ 485782 h 971564"/>
              <a:gd name="connsiteX7" fmla="*/ 1004777 w 1339702"/>
              <a:gd name="connsiteY7" fmla="*/ 728673 h 971564"/>
              <a:gd name="connsiteX8" fmla="*/ 669851 w 1339702"/>
              <a:gd name="connsiteY8" fmla="*/ 971564 h 971564"/>
              <a:gd name="connsiteX9" fmla="*/ 328227 w 1339702"/>
              <a:gd name="connsiteY9" fmla="*/ 723815 h 971564"/>
              <a:gd name="connsiteX10" fmla="*/ 0 w 1339702"/>
              <a:gd name="connsiteY10" fmla="*/ 485782 h 97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9702" h="971564" fill="none" extrusionOk="0">
                <a:moveTo>
                  <a:pt x="0" y="485782"/>
                </a:moveTo>
                <a:cubicBezTo>
                  <a:pt x="89957" y="474727"/>
                  <a:pt x="149668" y="487950"/>
                  <a:pt x="217970" y="485782"/>
                </a:cubicBezTo>
                <a:cubicBezTo>
                  <a:pt x="183594" y="384906"/>
                  <a:pt x="221991" y="123541"/>
                  <a:pt x="217970" y="0"/>
                </a:cubicBezTo>
                <a:cubicBezTo>
                  <a:pt x="344470" y="-31014"/>
                  <a:pt x="527233" y="30464"/>
                  <a:pt x="651776" y="0"/>
                </a:cubicBezTo>
                <a:cubicBezTo>
                  <a:pt x="776319" y="-30464"/>
                  <a:pt x="964343" y="47709"/>
                  <a:pt x="1121732" y="0"/>
                </a:cubicBezTo>
                <a:cubicBezTo>
                  <a:pt x="1149574" y="157928"/>
                  <a:pt x="1116924" y="255615"/>
                  <a:pt x="1121732" y="485782"/>
                </a:cubicBezTo>
                <a:cubicBezTo>
                  <a:pt x="1187088" y="475220"/>
                  <a:pt x="1267186" y="495297"/>
                  <a:pt x="1339702" y="485782"/>
                </a:cubicBezTo>
                <a:cubicBezTo>
                  <a:pt x="1255708" y="603075"/>
                  <a:pt x="1157021" y="611132"/>
                  <a:pt x="1004777" y="728673"/>
                </a:cubicBezTo>
                <a:cubicBezTo>
                  <a:pt x="852533" y="846214"/>
                  <a:pt x="721077" y="880973"/>
                  <a:pt x="669851" y="971564"/>
                </a:cubicBezTo>
                <a:cubicBezTo>
                  <a:pt x="503108" y="905981"/>
                  <a:pt x="474535" y="789918"/>
                  <a:pt x="328227" y="723815"/>
                </a:cubicBezTo>
                <a:cubicBezTo>
                  <a:pt x="181919" y="657712"/>
                  <a:pt x="74672" y="538069"/>
                  <a:pt x="0" y="485782"/>
                </a:cubicBezTo>
                <a:close/>
              </a:path>
              <a:path w="1339702" h="971564" stroke="0" extrusionOk="0">
                <a:moveTo>
                  <a:pt x="0" y="485782"/>
                </a:moveTo>
                <a:cubicBezTo>
                  <a:pt x="45760" y="480303"/>
                  <a:pt x="114330" y="498921"/>
                  <a:pt x="217970" y="485782"/>
                </a:cubicBezTo>
                <a:cubicBezTo>
                  <a:pt x="208639" y="319972"/>
                  <a:pt x="248902" y="206720"/>
                  <a:pt x="217970" y="0"/>
                </a:cubicBezTo>
                <a:cubicBezTo>
                  <a:pt x="367732" y="-31682"/>
                  <a:pt x="509509" y="35090"/>
                  <a:pt x="642738" y="0"/>
                </a:cubicBezTo>
                <a:cubicBezTo>
                  <a:pt x="775967" y="-35090"/>
                  <a:pt x="974038" y="50838"/>
                  <a:pt x="1121732" y="0"/>
                </a:cubicBezTo>
                <a:cubicBezTo>
                  <a:pt x="1178397" y="175148"/>
                  <a:pt x="1121298" y="279785"/>
                  <a:pt x="1121732" y="485782"/>
                </a:cubicBezTo>
                <a:cubicBezTo>
                  <a:pt x="1222189" y="476047"/>
                  <a:pt x="1248137" y="502542"/>
                  <a:pt x="1339702" y="485782"/>
                </a:cubicBezTo>
                <a:cubicBezTo>
                  <a:pt x="1197037" y="643168"/>
                  <a:pt x="1056293" y="661831"/>
                  <a:pt x="998078" y="733531"/>
                </a:cubicBezTo>
                <a:cubicBezTo>
                  <a:pt x="939863" y="805231"/>
                  <a:pt x="738881" y="906412"/>
                  <a:pt x="669851" y="971564"/>
                </a:cubicBezTo>
                <a:cubicBezTo>
                  <a:pt x="555066" y="897061"/>
                  <a:pt x="453685" y="783582"/>
                  <a:pt x="355021" y="743246"/>
                </a:cubicBezTo>
                <a:cubicBezTo>
                  <a:pt x="256357" y="702910"/>
                  <a:pt x="94440" y="514727"/>
                  <a:pt x="0" y="4857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3597175959">
                  <a:prstGeom prst="downArrow">
                    <a:avLst>
                      <a:gd name="adj1" fmla="val 67460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896BC16-544B-441C-B1E5-62BADDAED59F}"/>
              </a:ext>
            </a:extLst>
          </p:cNvPr>
          <p:cNvSpPr txBox="1"/>
          <p:nvPr/>
        </p:nvSpPr>
        <p:spPr>
          <a:xfrm>
            <a:off x="2666111" y="3623281"/>
            <a:ext cx="381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Century Gothic" panose="020B0502020202020204" pitchFamily="34" charset="0"/>
              </a:rPr>
              <a:t>¿Cómo aprende cada uno de los alumnos?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45" y="4191856"/>
            <a:ext cx="750716" cy="6770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50" y="4124119"/>
            <a:ext cx="662149" cy="7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4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La educación ayuda a las personas a aprender a ser lo que es capaz de ser.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/>
              <a:t>Hesíodo</a:t>
            </a:r>
            <a:endParaRPr i="0" dirty="0"/>
          </a:p>
        </p:txBody>
      </p:sp>
      <p:sp>
        <p:nvSpPr>
          <p:cNvPr id="5" name="Google Shape;82;p19">
            <a:extLst>
              <a:ext uri="{FF2B5EF4-FFF2-40B4-BE49-F238E27FC236}">
                <a16:creationId xmlns:a16="http://schemas.microsoft.com/office/drawing/2014/main" xmlns="" id="{22E161CD-D58F-49A6-97F8-C3D68788CB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64866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 dirty="0"/>
              <a:t>IDENTIFICACIÓN DEL TALENTO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45" y="4191856"/>
            <a:ext cx="750716" cy="6770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50" y="4124119"/>
            <a:ext cx="662149" cy="7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9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B</a:t>
            </a:r>
            <a:r>
              <a:rPr lang="en" dirty="0"/>
              <a:t>eneficios </a:t>
            </a:r>
            <a:r>
              <a:rPr lang="es-ES" dirty="0"/>
              <a:t>educativos</a:t>
            </a:r>
            <a:endParaRPr dirty="0"/>
          </a:p>
        </p:txBody>
      </p:sp>
      <p:grpSp>
        <p:nvGrpSpPr>
          <p:cNvPr id="160" name="Google Shape;160;p29"/>
          <p:cNvGrpSpPr/>
          <p:nvPr/>
        </p:nvGrpSpPr>
        <p:grpSpPr>
          <a:xfrm>
            <a:off x="2256606" y="1130051"/>
            <a:ext cx="6034036" cy="3383513"/>
            <a:chOff x="2318596" y="913763"/>
            <a:chExt cx="6034036" cy="3383513"/>
          </a:xfrm>
        </p:grpSpPr>
        <p:sp>
          <p:nvSpPr>
            <p:cNvPr id="161" name="Google Shape;161;p29"/>
            <p:cNvSpPr/>
            <p:nvPr/>
          </p:nvSpPr>
          <p:spPr>
            <a:xfrm rot="15002667">
              <a:off x="7766329" y="3710973"/>
              <a:ext cx="586303" cy="586303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2" name="Google Shape;162;p29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3" name="Google Shape;163;p29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4" name="Google Shape;164;p29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5" name="Google Shape;165;p29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6" name="Google Shape;166;p29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67" name="Google Shape;167;p29"/>
          <p:cNvGrpSpPr/>
          <p:nvPr/>
        </p:nvGrpSpPr>
        <p:grpSpPr>
          <a:xfrm>
            <a:off x="4447194" y="1815766"/>
            <a:ext cx="2440200" cy="2440200"/>
            <a:chOff x="4447194" y="1815766"/>
            <a:chExt cx="2440200" cy="2440200"/>
          </a:xfrm>
        </p:grpSpPr>
        <p:sp>
          <p:nvSpPr>
            <p:cNvPr id="168" name="Google Shape;168;p29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9" name="Google Shape;169;p29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Century Gothic" panose="020B0502020202020204" pitchFamily="34" charset="0"/>
                  <a:ea typeface="Source Sans Pro"/>
                  <a:cs typeface="Source Sans Pro"/>
                  <a:sym typeface="Source Sans Pro"/>
                </a:rPr>
                <a:t>Beneficios sociales</a:t>
              </a:r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70" name="Google Shape;170;p29"/>
          <p:cNvGrpSpPr/>
          <p:nvPr/>
        </p:nvGrpSpPr>
        <p:grpSpPr>
          <a:xfrm>
            <a:off x="2656844" y="791703"/>
            <a:ext cx="1423800" cy="1423800"/>
            <a:chOff x="3490737" y="1374053"/>
            <a:chExt cx="1423800" cy="1423800"/>
          </a:xfrm>
        </p:grpSpPr>
        <p:sp>
          <p:nvSpPr>
            <p:cNvPr id="171" name="Google Shape;171;p29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2" name="Google Shape;172;p29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Century Gothic" panose="020B0502020202020204" pitchFamily="34" charset="0"/>
                  <a:ea typeface="Source Sans Pro"/>
                  <a:cs typeface="Source Sans Pro"/>
                  <a:sym typeface="Source Sans Pro"/>
                </a:rPr>
                <a:t>Motivación</a:t>
              </a:r>
              <a:endParaRPr sz="10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73" name="Google Shape;173;p29"/>
          <p:cNvGrpSpPr/>
          <p:nvPr/>
        </p:nvGrpSpPr>
        <p:grpSpPr>
          <a:xfrm>
            <a:off x="2162619" y="2681278"/>
            <a:ext cx="1498800" cy="1498800"/>
            <a:chOff x="644203" y="3718814"/>
            <a:chExt cx="1498800" cy="1498800"/>
          </a:xfrm>
        </p:grpSpPr>
        <p:sp>
          <p:nvSpPr>
            <p:cNvPr id="174" name="Google Shape;174;p29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5" name="Google Shape;175;p29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Creatividad</a:t>
              </a:r>
              <a:endParaRPr sz="1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0" name="Google Shape;170;p29">
            <a:extLst>
              <a:ext uri="{FF2B5EF4-FFF2-40B4-BE49-F238E27FC236}">
                <a16:creationId xmlns:a16="http://schemas.microsoft.com/office/drawing/2014/main" xmlns="" id="{DBDDB0FC-949C-42B3-BC34-65B4CD8A1AE5}"/>
              </a:ext>
            </a:extLst>
          </p:cNvPr>
          <p:cNvGrpSpPr/>
          <p:nvPr/>
        </p:nvGrpSpPr>
        <p:grpSpPr>
          <a:xfrm>
            <a:off x="5079167" y="3757700"/>
            <a:ext cx="1300368" cy="1244052"/>
            <a:chOff x="3490737" y="1374053"/>
            <a:chExt cx="1423800" cy="1423800"/>
          </a:xfrm>
        </p:grpSpPr>
        <p:sp>
          <p:nvSpPr>
            <p:cNvPr id="21" name="Google Shape;171;p29">
              <a:extLst>
                <a:ext uri="{FF2B5EF4-FFF2-40B4-BE49-F238E27FC236}">
                  <a16:creationId xmlns:a16="http://schemas.microsoft.com/office/drawing/2014/main" xmlns="" id="{A2173D05-3EEC-43E7-9572-21727140B73F}"/>
                </a:ext>
              </a:extLst>
            </p:cNvPr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" name="Google Shape;172;p29">
              <a:extLst>
                <a:ext uri="{FF2B5EF4-FFF2-40B4-BE49-F238E27FC236}">
                  <a16:creationId xmlns:a16="http://schemas.microsoft.com/office/drawing/2014/main" xmlns="" id="{7137E09A-02FF-41AC-A17B-9B2AA9A1E5CB}"/>
                </a:ext>
              </a:extLst>
            </p:cNvPr>
            <p:cNvSpPr txBox="1"/>
            <p:nvPr/>
          </p:nvSpPr>
          <p:spPr>
            <a:xfrm>
              <a:off x="3568437" y="1932776"/>
              <a:ext cx="1326328" cy="3063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Century Gothic" panose="020B0502020202020204" pitchFamily="34" charset="0"/>
                  <a:ea typeface="Source Sans Pro"/>
                  <a:cs typeface="Source Sans Pro"/>
                  <a:sym typeface="Source Sans Pro"/>
                </a:rPr>
                <a:t>Autorregulación</a:t>
              </a:r>
              <a:endParaRPr sz="10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3" name="Google Shape;170;p29">
            <a:extLst>
              <a:ext uri="{FF2B5EF4-FFF2-40B4-BE49-F238E27FC236}">
                <a16:creationId xmlns:a16="http://schemas.microsoft.com/office/drawing/2014/main" xmlns="" id="{D137A967-D5D1-4736-95DA-A05504751F58}"/>
              </a:ext>
            </a:extLst>
          </p:cNvPr>
          <p:cNvGrpSpPr/>
          <p:nvPr/>
        </p:nvGrpSpPr>
        <p:grpSpPr>
          <a:xfrm>
            <a:off x="6130304" y="1713617"/>
            <a:ext cx="1171521" cy="1163400"/>
            <a:chOff x="3490737" y="1374053"/>
            <a:chExt cx="1423800" cy="1423800"/>
          </a:xfrm>
          <a:solidFill>
            <a:srgbClr val="7030A0"/>
          </a:solidFill>
        </p:grpSpPr>
        <p:sp>
          <p:nvSpPr>
            <p:cNvPr id="24" name="Google Shape;171;p29">
              <a:extLst>
                <a:ext uri="{FF2B5EF4-FFF2-40B4-BE49-F238E27FC236}">
                  <a16:creationId xmlns:a16="http://schemas.microsoft.com/office/drawing/2014/main" xmlns="" id="{0E5F567C-D6AA-4937-8847-0C607B154E26}"/>
                </a:ext>
              </a:extLst>
            </p:cNvPr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grpFill/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" name="Google Shape;172;p29">
              <a:extLst>
                <a:ext uri="{FF2B5EF4-FFF2-40B4-BE49-F238E27FC236}">
                  <a16:creationId xmlns:a16="http://schemas.microsoft.com/office/drawing/2014/main" xmlns="" id="{D466E5DC-F1B5-4A84-AB2C-FE8041B8FF68}"/>
                </a:ext>
              </a:extLst>
            </p:cNvPr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Century Gothic" panose="020B0502020202020204" pitchFamily="34" charset="0"/>
                  <a:ea typeface="Source Sans Pro"/>
                  <a:cs typeface="Source Sans Pro"/>
                  <a:sym typeface="Source Sans Pro"/>
                </a:rPr>
                <a:t>Empatía</a:t>
              </a:r>
              <a:endParaRPr sz="10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6" name="Google Shape;170;p29">
            <a:extLst>
              <a:ext uri="{FF2B5EF4-FFF2-40B4-BE49-F238E27FC236}">
                <a16:creationId xmlns:a16="http://schemas.microsoft.com/office/drawing/2014/main" xmlns="" id="{97DE03DB-7F2E-4C50-87B7-A1005A15451B}"/>
              </a:ext>
            </a:extLst>
          </p:cNvPr>
          <p:cNvGrpSpPr/>
          <p:nvPr/>
        </p:nvGrpSpPr>
        <p:grpSpPr>
          <a:xfrm>
            <a:off x="4777647" y="990450"/>
            <a:ext cx="1423800" cy="1423800"/>
            <a:chOff x="3490737" y="1374053"/>
            <a:chExt cx="1423800" cy="1423800"/>
          </a:xfrm>
          <a:solidFill>
            <a:srgbClr val="25E372"/>
          </a:solidFill>
        </p:grpSpPr>
        <p:sp>
          <p:nvSpPr>
            <p:cNvPr id="27" name="Google Shape;171;p29">
              <a:extLst>
                <a:ext uri="{FF2B5EF4-FFF2-40B4-BE49-F238E27FC236}">
                  <a16:creationId xmlns:a16="http://schemas.microsoft.com/office/drawing/2014/main" xmlns="" id="{47D108C7-2D58-4C3C-840B-90E6F3695F3F}"/>
                </a:ext>
              </a:extLst>
            </p:cNvPr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" name="Google Shape;172;p29">
              <a:extLst>
                <a:ext uri="{FF2B5EF4-FFF2-40B4-BE49-F238E27FC236}">
                  <a16:creationId xmlns:a16="http://schemas.microsoft.com/office/drawing/2014/main" xmlns="" id="{9CED5BA1-9874-4849-B868-EED24DF19C94}"/>
                </a:ext>
              </a:extLst>
            </p:cNvPr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Century Gothic" panose="020B0502020202020204" pitchFamily="34" charset="0"/>
                  <a:ea typeface="Source Sans Pro"/>
                  <a:cs typeface="Source Sans Pro"/>
                  <a:sym typeface="Source Sans Pro"/>
                </a:rPr>
                <a:t>Trabajo en equipo</a:t>
              </a:r>
              <a:endParaRPr sz="10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9" name="Google Shape;163;p29">
            <a:extLst>
              <a:ext uri="{FF2B5EF4-FFF2-40B4-BE49-F238E27FC236}">
                <a16:creationId xmlns:a16="http://schemas.microsoft.com/office/drawing/2014/main" xmlns="" id="{4AF1ED64-F3E2-4C0C-8F42-03ED728508D7}"/>
              </a:ext>
            </a:extLst>
          </p:cNvPr>
          <p:cNvSpPr/>
          <p:nvPr/>
        </p:nvSpPr>
        <p:spPr>
          <a:xfrm rot="15001161">
            <a:off x="7028797" y="2641422"/>
            <a:ext cx="1199287" cy="1199287"/>
          </a:xfrm>
          <a:prstGeom prst="ellipse">
            <a:avLst/>
          </a:prstGeom>
          <a:solidFill>
            <a:srgbClr val="859CB1">
              <a:alpha val="1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Google Shape;163;p29">
            <a:extLst>
              <a:ext uri="{FF2B5EF4-FFF2-40B4-BE49-F238E27FC236}">
                <a16:creationId xmlns:a16="http://schemas.microsoft.com/office/drawing/2014/main" xmlns="" id="{0BD603E6-E7A1-4066-B28A-F57983E6F05F}"/>
              </a:ext>
            </a:extLst>
          </p:cNvPr>
          <p:cNvSpPr/>
          <p:nvPr/>
        </p:nvSpPr>
        <p:spPr>
          <a:xfrm rot="15001161">
            <a:off x="3309263" y="3763484"/>
            <a:ext cx="1199287" cy="1199287"/>
          </a:xfrm>
          <a:prstGeom prst="ellipse">
            <a:avLst/>
          </a:prstGeom>
          <a:solidFill>
            <a:srgbClr val="859CB1">
              <a:alpha val="1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Google Shape;161;p29">
            <a:extLst>
              <a:ext uri="{FF2B5EF4-FFF2-40B4-BE49-F238E27FC236}">
                <a16:creationId xmlns:a16="http://schemas.microsoft.com/office/drawing/2014/main" xmlns="" id="{1573F065-91B2-4AD4-B219-4B299D9A6830}"/>
              </a:ext>
            </a:extLst>
          </p:cNvPr>
          <p:cNvSpPr/>
          <p:nvPr/>
        </p:nvSpPr>
        <p:spPr>
          <a:xfrm rot="15002667">
            <a:off x="6700267" y="4231342"/>
            <a:ext cx="586303" cy="586303"/>
          </a:xfrm>
          <a:prstGeom prst="ellipse">
            <a:avLst/>
          </a:prstGeom>
          <a:solidFill>
            <a:srgbClr val="859CB1">
              <a:alpha val="1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" name="Google Shape;161;p29">
            <a:extLst>
              <a:ext uri="{FF2B5EF4-FFF2-40B4-BE49-F238E27FC236}">
                <a16:creationId xmlns:a16="http://schemas.microsoft.com/office/drawing/2014/main" xmlns="" id="{E7539B46-6F6C-4903-98B1-B776DFA01F83}"/>
              </a:ext>
            </a:extLst>
          </p:cNvPr>
          <p:cNvSpPr/>
          <p:nvPr/>
        </p:nvSpPr>
        <p:spPr>
          <a:xfrm rot="15002667">
            <a:off x="1803158" y="1807405"/>
            <a:ext cx="586303" cy="586303"/>
          </a:xfrm>
          <a:prstGeom prst="ellipse">
            <a:avLst/>
          </a:prstGeom>
          <a:solidFill>
            <a:srgbClr val="859CB1">
              <a:alpha val="1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" name="Google Shape;161;p29">
            <a:extLst>
              <a:ext uri="{FF2B5EF4-FFF2-40B4-BE49-F238E27FC236}">
                <a16:creationId xmlns:a16="http://schemas.microsoft.com/office/drawing/2014/main" xmlns="" id="{19598197-2080-4223-B261-3D3DD4F6CD87}"/>
              </a:ext>
            </a:extLst>
          </p:cNvPr>
          <p:cNvSpPr/>
          <p:nvPr/>
        </p:nvSpPr>
        <p:spPr>
          <a:xfrm rot="15002667">
            <a:off x="6152753" y="991343"/>
            <a:ext cx="586303" cy="586303"/>
          </a:xfrm>
          <a:prstGeom prst="ellipse">
            <a:avLst/>
          </a:prstGeom>
          <a:solidFill>
            <a:srgbClr val="859CB1">
              <a:alpha val="1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4" name="Google Shape;170;p29">
            <a:extLst>
              <a:ext uri="{FF2B5EF4-FFF2-40B4-BE49-F238E27FC236}">
                <a16:creationId xmlns:a16="http://schemas.microsoft.com/office/drawing/2014/main" xmlns="" id="{4463D6FF-1881-45D2-82ED-70441A596DBE}"/>
              </a:ext>
            </a:extLst>
          </p:cNvPr>
          <p:cNvGrpSpPr/>
          <p:nvPr/>
        </p:nvGrpSpPr>
        <p:grpSpPr>
          <a:xfrm>
            <a:off x="3678522" y="2027776"/>
            <a:ext cx="1171521" cy="1163400"/>
            <a:chOff x="3490737" y="1374053"/>
            <a:chExt cx="1423800" cy="1423800"/>
          </a:xfrm>
          <a:solidFill>
            <a:srgbClr val="9933FF"/>
          </a:solidFill>
        </p:grpSpPr>
        <p:sp>
          <p:nvSpPr>
            <p:cNvPr id="35" name="Google Shape;171;p29">
              <a:extLst>
                <a:ext uri="{FF2B5EF4-FFF2-40B4-BE49-F238E27FC236}">
                  <a16:creationId xmlns:a16="http://schemas.microsoft.com/office/drawing/2014/main" xmlns="" id="{2B78F4A7-7B5F-4090-88D5-FBF35B1F5091}"/>
                </a:ext>
              </a:extLst>
            </p:cNvPr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grpFill/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6" name="Google Shape;172;p29">
              <a:extLst>
                <a:ext uri="{FF2B5EF4-FFF2-40B4-BE49-F238E27FC236}">
                  <a16:creationId xmlns:a16="http://schemas.microsoft.com/office/drawing/2014/main" xmlns="" id="{EBA72332-E4DE-4CB1-AC85-2E8DC34258E3}"/>
                </a:ext>
              </a:extLst>
            </p:cNvPr>
            <p:cNvSpPr txBox="1"/>
            <p:nvPr/>
          </p:nvSpPr>
          <p:spPr>
            <a:xfrm>
              <a:off x="3625004" y="1810438"/>
              <a:ext cx="1190883" cy="53908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Century Gothic" panose="020B0502020202020204" pitchFamily="34" charset="0"/>
                  <a:ea typeface="Source Sans Pro"/>
                  <a:cs typeface="Source Sans Pro"/>
                  <a:sym typeface="Source Sans Pro"/>
                </a:rPr>
                <a:t>Compromiso</a:t>
              </a:r>
              <a:endParaRPr sz="10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7" name="Google Shape;170;p29">
            <a:extLst>
              <a:ext uri="{FF2B5EF4-FFF2-40B4-BE49-F238E27FC236}">
                <a16:creationId xmlns:a16="http://schemas.microsoft.com/office/drawing/2014/main" xmlns="" id="{F21C6ACB-B617-4209-9367-A7C740B970F5}"/>
              </a:ext>
            </a:extLst>
          </p:cNvPr>
          <p:cNvGrpSpPr/>
          <p:nvPr/>
        </p:nvGrpSpPr>
        <p:grpSpPr>
          <a:xfrm>
            <a:off x="3797674" y="3276360"/>
            <a:ext cx="1297883" cy="1244052"/>
            <a:chOff x="3284228" y="1285874"/>
            <a:chExt cx="1577373" cy="1522504"/>
          </a:xfrm>
          <a:solidFill>
            <a:srgbClr val="44808C"/>
          </a:solidFill>
        </p:grpSpPr>
        <p:sp>
          <p:nvSpPr>
            <p:cNvPr id="38" name="Google Shape;171;p29">
              <a:extLst>
                <a:ext uri="{FF2B5EF4-FFF2-40B4-BE49-F238E27FC236}">
                  <a16:creationId xmlns:a16="http://schemas.microsoft.com/office/drawing/2014/main" xmlns="" id="{D260F499-C11A-4918-90B3-FDF11CBF2A01}"/>
                </a:ext>
              </a:extLst>
            </p:cNvPr>
            <p:cNvSpPr/>
            <p:nvPr/>
          </p:nvSpPr>
          <p:spPr>
            <a:xfrm>
              <a:off x="3284228" y="1285874"/>
              <a:ext cx="1577373" cy="1522504"/>
            </a:xfrm>
            <a:prstGeom prst="ellipse">
              <a:avLst/>
            </a:prstGeom>
            <a:grpFill/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" name="Google Shape;172;p29">
              <a:extLst>
                <a:ext uri="{FF2B5EF4-FFF2-40B4-BE49-F238E27FC236}">
                  <a16:creationId xmlns:a16="http://schemas.microsoft.com/office/drawing/2014/main" xmlns="" id="{FF8178FF-F055-427B-9674-BA19461112A8}"/>
                </a:ext>
              </a:extLst>
            </p:cNvPr>
            <p:cNvSpPr txBox="1"/>
            <p:nvPr/>
          </p:nvSpPr>
          <p:spPr>
            <a:xfrm>
              <a:off x="3340931" y="1831910"/>
              <a:ext cx="1473547" cy="41961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Century Gothic" panose="020B0502020202020204" pitchFamily="34" charset="0"/>
                  <a:ea typeface="Source Sans Pro"/>
                  <a:cs typeface="Source Sans Pro"/>
                  <a:sym typeface="Source Sans Pro"/>
                </a:rPr>
                <a:t>Responsabilidad</a:t>
              </a:r>
              <a:endParaRPr sz="10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0" name="Google Shape;170;p29">
            <a:extLst>
              <a:ext uri="{FF2B5EF4-FFF2-40B4-BE49-F238E27FC236}">
                <a16:creationId xmlns:a16="http://schemas.microsoft.com/office/drawing/2014/main" xmlns="" id="{9778590A-8F37-4584-8603-754888F998D4}"/>
              </a:ext>
            </a:extLst>
          </p:cNvPr>
          <p:cNvGrpSpPr/>
          <p:nvPr/>
        </p:nvGrpSpPr>
        <p:grpSpPr>
          <a:xfrm>
            <a:off x="6407658" y="3331215"/>
            <a:ext cx="1046568" cy="942652"/>
            <a:chOff x="3490737" y="1374053"/>
            <a:chExt cx="1423800" cy="1423800"/>
          </a:xfrm>
          <a:solidFill>
            <a:srgbClr val="7030A0"/>
          </a:solidFill>
        </p:grpSpPr>
        <p:sp>
          <p:nvSpPr>
            <p:cNvPr id="41" name="Google Shape;171;p29">
              <a:extLst>
                <a:ext uri="{FF2B5EF4-FFF2-40B4-BE49-F238E27FC236}">
                  <a16:creationId xmlns:a16="http://schemas.microsoft.com/office/drawing/2014/main" xmlns="" id="{14DAC43E-5E9C-4508-A260-E2BD5A57F9A7}"/>
                </a:ext>
              </a:extLst>
            </p:cNvPr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" name="Google Shape;172;p29">
              <a:extLst>
                <a:ext uri="{FF2B5EF4-FFF2-40B4-BE49-F238E27FC236}">
                  <a16:creationId xmlns:a16="http://schemas.microsoft.com/office/drawing/2014/main" xmlns="" id="{9DDAC908-54C3-427B-90FA-C29E0C1ECFA5}"/>
                </a:ext>
              </a:extLst>
            </p:cNvPr>
            <p:cNvSpPr txBox="1"/>
            <p:nvPr/>
          </p:nvSpPr>
          <p:spPr>
            <a:xfrm>
              <a:off x="3604745" y="1789773"/>
              <a:ext cx="1195784" cy="59272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Century Gothic" panose="020B0502020202020204" pitchFamily="34" charset="0"/>
                  <a:ea typeface="Source Sans Pro"/>
                  <a:cs typeface="Source Sans Pro"/>
                  <a:sym typeface="Source Sans Pro"/>
                </a:rPr>
                <a:t>Confianza</a:t>
              </a:r>
              <a:endParaRPr sz="1000" dirty="0">
                <a:solidFill>
                  <a:srgbClr val="FFFFFF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45" y="4191856"/>
            <a:ext cx="750716" cy="67709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50" y="4124119"/>
            <a:ext cx="662149" cy="7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52600"/>
      </p:ext>
    </p:extLst>
  </p:cSld>
  <p:clrMapOvr>
    <a:masterClrMapping/>
  </p:clrMapOvr>
</p:sld>
</file>

<file path=ppt/theme/theme1.xml><?xml version="1.0" encoding="utf-8"?>
<a:theme xmlns:a="http://schemas.openxmlformats.org/drawingml/2006/main" name="Timon template">
  <a:themeElements>
    <a:clrScheme name="Custom 347">
      <a:dk1>
        <a:srgbClr val="2C343B"/>
      </a:dk1>
      <a:lt1>
        <a:srgbClr val="FFFFFF"/>
      </a:lt1>
      <a:dk2>
        <a:srgbClr val="859CB1"/>
      </a:dk2>
      <a:lt2>
        <a:srgbClr val="F0F3F5"/>
      </a:lt2>
      <a:accent1>
        <a:srgbClr val="0198AD"/>
      </a:accent1>
      <a:accent2>
        <a:srgbClr val="BDE4EA"/>
      </a:accent2>
      <a:accent3>
        <a:srgbClr val="FE344D"/>
      </a:accent3>
      <a:accent4>
        <a:srgbClr val="FE7F8F"/>
      </a:accent4>
      <a:accent5>
        <a:srgbClr val="F5A500"/>
      </a:accent5>
      <a:accent6>
        <a:srgbClr val="2C343B"/>
      </a:accent6>
      <a:hlink>
        <a:srgbClr val="2C343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211</Words>
  <Application>Microsoft Office PowerPoint</Application>
  <PresentationFormat>Presentación en pantalla (16:9)</PresentationFormat>
  <Paragraphs>54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Century Gothic</vt:lpstr>
      <vt:lpstr>Permanent Marker</vt:lpstr>
      <vt:lpstr>Arial</vt:lpstr>
      <vt:lpstr>Source Sans Pro</vt:lpstr>
      <vt:lpstr>Arial Black</vt:lpstr>
      <vt:lpstr>Calibri</vt:lpstr>
      <vt:lpstr>Timon template</vt:lpstr>
      <vt:lpstr>Departamento de Innovación educativa</vt:lpstr>
      <vt:lpstr>¡hola!</vt:lpstr>
      <vt:lpstr> ¿por qué el nuevo proyecto?</vt:lpstr>
      <vt:lpstr>Presentación de PowerPoint</vt:lpstr>
      <vt:lpstr>Presentación de PowerPoint</vt:lpstr>
      <vt:lpstr>Presentación de PowerPoint</vt:lpstr>
      <vt:lpstr>NUEVA EDUCACIÓN</vt:lpstr>
      <vt:lpstr>Presentación de PowerPoint</vt:lpstr>
      <vt:lpstr>Beneficios educativos</vt:lpstr>
      <vt:lpstr>Presentación de PowerPoint</vt:lpstr>
      <vt:lpstr>Presentación de PowerPoint</vt:lpstr>
      <vt:lpstr>¡gracias!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Innovación educativa</dc:title>
  <dc:creator>Sergio Cardona Herrero</dc:creator>
  <cp:lastModifiedBy>pc</cp:lastModifiedBy>
  <cp:revision>20</cp:revision>
  <dcterms:modified xsi:type="dcterms:W3CDTF">2019-11-06T13:46:14Z</dcterms:modified>
</cp:coreProperties>
</file>